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56" r:id="rId2"/>
    <p:sldId id="463" r:id="rId3"/>
    <p:sldId id="519" r:id="rId4"/>
    <p:sldId id="522" r:id="rId5"/>
    <p:sldId id="523" r:id="rId6"/>
    <p:sldId id="520" r:id="rId7"/>
    <p:sldId id="521" r:id="rId8"/>
    <p:sldId id="513" r:id="rId9"/>
    <p:sldId id="517" r:id="rId10"/>
    <p:sldId id="477" r:id="rId11"/>
    <p:sldId id="399" r:id="rId12"/>
    <p:sldId id="409" r:id="rId13"/>
    <p:sldId id="481" r:id="rId14"/>
    <p:sldId id="482" r:id="rId15"/>
    <p:sldId id="5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95326" autoAdjust="0"/>
  </p:normalViewPr>
  <p:slideViewPr>
    <p:cSldViewPr snapToGrid="0">
      <p:cViewPr varScale="1">
        <p:scale>
          <a:sx n="70" d="100"/>
          <a:sy n="70" d="100"/>
        </p:scale>
        <p:origin x="101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346287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soyuztechnologies/UI5MicroExcel/blob/master/Day%2013/Exercise_P1_Fiori_Integration/webapp/view/View1.view.xml" TargetMode="External"/><Relationship Id="rId13" Type="http://schemas.openxmlformats.org/officeDocument/2006/relationships/hyperlink" Target="https://github.com/soyuztechnologies/UI5MicroExcel/blob/master/Day%2013/Exercise_P2_GetSingle/webapp/view/View2.view.xml" TargetMode="External"/><Relationship Id="rId3" Type="http://schemas.openxmlformats.org/officeDocument/2006/relationships/image" Target="../media/image10.jpeg"/><Relationship Id="rId7" Type="http://schemas.openxmlformats.org/officeDocument/2006/relationships/hyperlink" Target="https://github.com/soyuztechnologies/UI5MicroExcel/blob/master/Day%2013/Exercise_P1_Fiori_Integration/package.json" TargetMode="External"/><Relationship Id="rId12" Type="http://schemas.openxmlformats.org/officeDocument/2006/relationships/hyperlink" Target="https://github.com/soyuztechnologies/UI5MicroExcel/blob/master/Day%2013/Exercise_P2_GetSingle/webapp/controller/View1.controller.j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13/Exercise_P1_Fiori_Integration/ui5.yaml" TargetMode="External"/><Relationship Id="rId11" Type="http://schemas.openxmlformats.org/officeDocument/2006/relationships/hyperlink" Target="https://github.com/soyuztechnologies/UI5MicroExcel/blob/master/Day%2013/Exercise_P2_GetSingle/webapp/view/View1.view.xml" TargetMode="External"/><Relationship Id="rId5" Type="http://schemas.openxmlformats.org/officeDocument/2006/relationships/hyperlink" Target="https://github.com/soyuztechnologies/UI5MicroExcel/blob/master/Day%2013/Exercise_P1_Fiori_Integration/webapp/manifest.json" TargetMode="External"/><Relationship Id="rId15" Type="http://schemas.openxmlformats.org/officeDocument/2006/relationships/hyperlink" Target="https://github.com/soyuztechnologies/UI5MicroExcel/blob/master/Day%2013/Exercise_P2_GetSingle/webapp/fragments/MoreInfo.fragment.xml" TargetMode="External"/><Relationship Id="rId10" Type="http://schemas.openxmlformats.org/officeDocument/2006/relationships/hyperlink" Target="https://github.com/soyuztechnologies/UI5MicroExcel/blob/master/Day%2013/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UI5MicroExcel/blob/master/Day%2013/ui5.yaml_forVSCode/ui5.yaml" TargetMode="External"/><Relationship Id="rId14" Type="http://schemas.openxmlformats.org/officeDocument/2006/relationships/hyperlink" Target="https://github.com/soyuztechnologies/UI5MicroExcel/blob/master/Day%2013/Exercise_P2_GetSingle/webapp/controller/View2.controller.j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UI5MicroExcel/blob/master/Day%2013/Exercise_Create/webapp/manifest.json" TargetMode="External"/><Relationship Id="rId3" Type="http://schemas.openxmlformats.org/officeDocument/2006/relationships/image" Target="../media/image11.png"/><Relationship Id="rId7" Type="http://schemas.openxmlformats.org/officeDocument/2006/relationships/hyperlink" Target="https://github.com/soyuztechnologies/UI5MicroExcel/blob/master/Day%2013/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UI5MicroExcel/blob/master/Day%2013/Exercise_Create/webapp/view/Add.view.xml" TargetMode="External"/><Relationship Id="rId5" Type="http://schemas.openxmlformats.org/officeDocument/2006/relationships/hyperlink" Target="https://github.com/soyuztechnologies/UI5MicroExcel/blob/master/Day%2013/Exercise_Create/webapp/controller/View1.controller.js" TargetMode="External"/><Relationship Id="rId4" Type="http://schemas.openxmlformats.org/officeDocument/2006/relationships/hyperlink" Target="https://github.com/soyuztechnologies/UI5MicroExcel/blob/master/Day%2013/Exercise_Create/webapp/view/View1.view.xml" TargetMode="Externa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UI5MicroExcel/blob/master/Day%2013/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UI5MicroExcel/blob/master/Day%2013/Exercise_Update_Delete/webapp/controller/Add.controller.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979074" y="31502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352370" cy="313932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Odata Integration with UI</a:t>
            </a:r>
          </a:p>
          <a:p>
            <a:pPr marL="285750" indent="-285750">
              <a:buFont typeface="Arial" panose="020B0604020202020204" pitchFamily="34" charset="0"/>
              <a:buChar char="•"/>
            </a:pPr>
            <a:r>
              <a:rPr lang="it-IT" dirty="0">
                <a:solidFill>
                  <a:srgbClr val="242424"/>
                </a:solidFill>
              </a:rPr>
              <a:t>Understanding the configuration of ui5.yaml</a:t>
            </a:r>
          </a:p>
          <a:p>
            <a:pPr marL="285750" indent="-285750">
              <a:buFont typeface="Arial" panose="020B0604020202020204" pitchFamily="34" charset="0"/>
              <a:buChar char="•"/>
            </a:pPr>
            <a:r>
              <a:rPr lang="it-IT" dirty="0">
                <a:solidFill>
                  <a:srgbClr val="242424"/>
                </a:solidFill>
              </a:rPr>
              <a:t>ui5.yaml and ui5-local.yaml for VS Code</a:t>
            </a:r>
          </a:p>
          <a:p>
            <a:pPr marL="285750" indent="-285750">
              <a:buFont typeface="Arial" panose="020B0604020202020204" pitchFamily="34" charset="0"/>
              <a:buChar char="•"/>
            </a:pPr>
            <a:r>
              <a:rPr lang="it-IT" dirty="0">
                <a:solidFill>
                  <a:srgbClr val="242424"/>
                </a:solidFill>
              </a:rPr>
              <a:t>Implementing Read in UI</a:t>
            </a:r>
          </a:p>
          <a:p>
            <a:pPr marL="285750" indent="-285750">
              <a:buFont typeface="Arial" panose="020B0604020202020204" pitchFamily="34" charset="0"/>
              <a:buChar char="•"/>
            </a:pPr>
            <a:r>
              <a:rPr lang="it-IT" dirty="0">
                <a:solidFill>
                  <a:srgbClr val="242424"/>
                </a:solidFill>
              </a:rPr>
              <a:t>Implementing Create in the UI</a:t>
            </a:r>
          </a:p>
          <a:p>
            <a:pPr marL="285750" indent="-285750">
              <a:buFont typeface="Arial" panose="020B0604020202020204" pitchFamily="34" charset="0"/>
              <a:buChar char="•"/>
            </a:pPr>
            <a:r>
              <a:rPr lang="it-IT" dirty="0">
                <a:solidFill>
                  <a:srgbClr val="242424"/>
                </a:solidFill>
              </a:rPr>
              <a:t>Implementing Upadte in UI</a:t>
            </a:r>
          </a:p>
          <a:p>
            <a:pPr marL="285750" indent="-285750">
              <a:buFont typeface="Arial" panose="020B0604020202020204" pitchFamily="34" charset="0"/>
              <a:buChar char="•"/>
            </a:pPr>
            <a:r>
              <a:rPr lang="it-IT" dirty="0">
                <a:solidFill>
                  <a:srgbClr val="242424"/>
                </a:solidFill>
              </a:rPr>
              <a:t>Implementing Delete uisng UI</a:t>
            </a:r>
          </a:p>
          <a:p>
            <a:pPr marL="285750" indent="-285750">
              <a:buFont typeface="Arial" panose="020B0604020202020204" pitchFamily="34" charset="0"/>
              <a:buChar char="•"/>
            </a:pPr>
            <a:r>
              <a:rPr lang="it-IT" dirty="0">
                <a:solidFill>
                  <a:srgbClr val="242424"/>
                </a:solidFill>
              </a:rPr>
              <a:t>Calling Function Import form the UI</a:t>
            </a:r>
          </a:p>
          <a:p>
            <a:pPr marL="285750" indent="-285750">
              <a:buFont typeface="Arial" panose="020B0604020202020204" pitchFamily="34" charset="0"/>
              <a:buChar char="•"/>
            </a:pPr>
            <a:r>
              <a:rPr lang="it-IT" dirty="0">
                <a:solidFill>
                  <a:srgbClr val="242424"/>
                </a:solidFill>
              </a:rPr>
              <a:t>Introduction to GitHub</a:t>
            </a:r>
          </a:p>
          <a:p>
            <a:pPr marL="285750" indent="-285750">
              <a:buFont typeface="Arial" panose="020B0604020202020204" pitchFamily="34" charset="0"/>
              <a:buChar char="•"/>
            </a:pPr>
            <a:r>
              <a:rPr lang="it-IT" dirty="0">
                <a:solidFill>
                  <a:srgbClr val="242424"/>
                </a:solidFill>
              </a:rPr>
              <a:t>Creating a Git Repository in GitHub.</a:t>
            </a:r>
          </a:p>
          <a:p>
            <a:pPr marL="285750" indent="-285750">
              <a:buFont typeface="Arial" panose="020B0604020202020204" pitchFamily="34" charset="0"/>
              <a:buChar char="•"/>
            </a:pPr>
            <a:endParaRPr lang="it-IT" dirty="0">
              <a:solidFill>
                <a:srgbClr val="242424"/>
              </a:solidFill>
            </a:endParaRP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3696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Integration of OData in our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20927" cy="5355312"/>
          </a:xfrm>
          <a:prstGeom prst="rect">
            <a:avLst/>
          </a:prstGeom>
          <a:noFill/>
        </p:spPr>
        <p:txBody>
          <a:bodyPr wrap="square" rtlCol="0">
            <a:spAutoFit/>
          </a:bodyPr>
          <a:lstStyle/>
          <a:p>
            <a:pPr algn="just"/>
            <a:r>
              <a:rPr lang="en-US" dirty="0"/>
              <a:t>Steps to Integrate our Fiori app with the OData service we have created.</a:t>
            </a:r>
          </a:p>
          <a:p>
            <a:pPr algn="just"/>
            <a:r>
              <a:rPr lang="en-US" dirty="0"/>
              <a:t>Step 1: </a:t>
            </a:r>
            <a:r>
              <a:rPr lang="en-US" dirty="0">
                <a:solidFill>
                  <a:prstClr val="black"/>
                </a:solidFill>
              </a:rPr>
              <a:t>Go to manifest.json and define a data source in sap.app section.</a:t>
            </a:r>
          </a:p>
          <a:p>
            <a:pPr algn="just" defTabSz="914126"/>
            <a:r>
              <a:rPr lang="en-US" dirty="0">
                <a:solidFill>
                  <a:prstClr val="black"/>
                </a:solidFill>
              </a:rPr>
              <a:t>Step 2: Go to sap.ui5 section and create a default data model for this data source</a:t>
            </a:r>
          </a:p>
          <a:p>
            <a:pPr algn="just" defTabSz="914126"/>
            <a:r>
              <a:rPr lang="en-US" b="1" dirty="0">
                <a:solidFill>
                  <a:prstClr val="black"/>
                </a:solidFill>
              </a:rPr>
              <a:t>TO AVOID CORS issue in BAS tool so we can connect to our SAP SERVER</a:t>
            </a:r>
          </a:p>
          <a:p>
            <a:pPr algn="just" defTabSz="914126"/>
            <a:r>
              <a:rPr lang="en-US" dirty="0">
                <a:solidFill>
                  <a:prstClr val="black"/>
                </a:solidFill>
              </a:rPr>
              <a:t>Step 3: Add a dev-dependency in package.json file to latest UI5 tooling - </a:t>
            </a:r>
            <a:r>
              <a:rPr lang="en-US" dirty="0"/>
              <a:t>@sap/ux-ui5-tooling</a:t>
            </a:r>
          </a:p>
          <a:p>
            <a:pPr algn="just" defTabSz="914126"/>
            <a:r>
              <a:rPr lang="en-US" dirty="0">
                <a:solidFill>
                  <a:prstClr val="black"/>
                </a:solidFill>
              </a:rPr>
              <a:t>Step 4: Also add a section called UI5 in package.json to use the tooling for the project.</a:t>
            </a:r>
          </a:p>
          <a:p>
            <a:pPr algn="just" defTabSz="914126"/>
            <a:r>
              <a:rPr lang="en-US" dirty="0">
                <a:solidFill>
                  <a:prstClr val="black"/>
                </a:solidFill>
              </a:rPr>
              <a:t>Step 5: We will cheat the browser by adding a proxy module, this proxy module will re-direct all the calls starring /sap top our SAP Server via destination. In ui5.yaml file provide middleware configuration</a:t>
            </a:r>
          </a:p>
          <a:p>
            <a:pPr algn="just" defTabSz="914126"/>
            <a:r>
              <a:rPr lang="en-US" dirty="0">
                <a:solidFill>
                  <a:prstClr val="black"/>
                </a:solidFill>
              </a:rPr>
              <a:t>Step 6: Test app using </a:t>
            </a:r>
            <a:r>
              <a:rPr lang="en-US" b="1" dirty="0">
                <a:solidFill>
                  <a:prstClr val="black"/>
                </a:solidFill>
              </a:rPr>
              <a:t>ui5 serve or fiori run </a:t>
            </a:r>
            <a:r>
              <a:rPr lang="en-US" dirty="0">
                <a:solidFill>
                  <a:prstClr val="black"/>
                </a:solidFill>
              </a:rPr>
              <a:t>command</a:t>
            </a:r>
          </a:p>
          <a:p>
            <a:pPr algn="just" defTabSz="914126"/>
            <a:endParaRPr lang="en-US" dirty="0">
              <a:solidFill>
                <a:prstClr val="black"/>
              </a:solidFill>
            </a:endParaRPr>
          </a:p>
          <a:p>
            <a:pPr algn="just" defTabSz="914126"/>
            <a:r>
              <a:rPr lang="en-US" dirty="0">
                <a:solidFill>
                  <a:prstClr val="black"/>
                </a:solidFill>
              </a:rPr>
              <a:t>Step 7: Binding with ODATA entityset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3965909-1AE4-40AE-AA27-CED33FC91FD2}"/>
              </a:ext>
            </a:extLst>
          </p:cNvPr>
          <p:cNvPicPr>
            <a:picLocks noChangeAspect="1"/>
          </p:cNvPicPr>
          <p:nvPr/>
        </p:nvPicPr>
        <p:blipFill>
          <a:blip r:embed="rId3"/>
          <a:stretch>
            <a:fillRect/>
          </a:stretch>
        </p:blipFill>
        <p:spPr>
          <a:xfrm>
            <a:off x="7916312" y="2117972"/>
            <a:ext cx="3386849" cy="105906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14F34FA-8DF2-41A3-9F4C-3B89AE3BD691}"/>
              </a:ext>
            </a:extLst>
          </p:cNvPr>
          <p:cNvPicPr>
            <a:picLocks noChangeAspect="1"/>
          </p:cNvPicPr>
          <p:nvPr/>
        </p:nvPicPr>
        <p:blipFill>
          <a:blip r:embed="rId4"/>
          <a:stretch>
            <a:fillRect/>
          </a:stretch>
        </p:blipFill>
        <p:spPr>
          <a:xfrm>
            <a:off x="7916312" y="791686"/>
            <a:ext cx="3386849" cy="126043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874FCFE3-488A-475A-AF6A-2DA0BC594593}"/>
              </a:ext>
            </a:extLst>
          </p:cNvPr>
          <p:cNvPicPr>
            <a:picLocks noChangeAspect="1"/>
          </p:cNvPicPr>
          <p:nvPr/>
        </p:nvPicPr>
        <p:blipFill>
          <a:blip r:embed="rId5"/>
          <a:stretch>
            <a:fillRect/>
          </a:stretch>
        </p:blipFill>
        <p:spPr>
          <a:xfrm>
            <a:off x="7916313" y="3255320"/>
            <a:ext cx="3386849" cy="1514107"/>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6DBF6CB-E9F2-4FAD-A7C8-BFD87B96D988}"/>
              </a:ext>
            </a:extLst>
          </p:cNvPr>
          <p:cNvPicPr>
            <a:picLocks noChangeAspect="1"/>
          </p:cNvPicPr>
          <p:nvPr/>
        </p:nvPicPr>
        <p:blipFill>
          <a:blip r:embed="rId6"/>
          <a:stretch>
            <a:fillRect/>
          </a:stretch>
        </p:blipFill>
        <p:spPr>
          <a:xfrm>
            <a:off x="5590117" y="5120605"/>
            <a:ext cx="3501928" cy="16737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1160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862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ui5.yaml for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use the OData service in VS Code we must configure the ui5.yaml file according to that. We need to configure it according to the below format.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641535E-2775-4E38-AB42-7B6D212C8A24}"/>
              </a:ext>
            </a:extLst>
          </p:cNvPr>
          <p:cNvPicPr>
            <a:picLocks noChangeAspect="1"/>
          </p:cNvPicPr>
          <p:nvPr/>
        </p:nvPicPr>
        <p:blipFill>
          <a:blip r:embed="rId3"/>
          <a:stretch>
            <a:fillRect/>
          </a:stretch>
        </p:blipFill>
        <p:spPr>
          <a:xfrm>
            <a:off x="5747877" y="1486977"/>
            <a:ext cx="5632801" cy="4143605"/>
          </a:xfrm>
          <a:prstGeom prst="rect">
            <a:avLst/>
          </a:prstGeom>
        </p:spPr>
      </p:pic>
      <p:sp>
        <p:nvSpPr>
          <p:cNvPr id="9" name="TextBox 8">
            <a:extLst>
              <a:ext uri="{FF2B5EF4-FFF2-40B4-BE49-F238E27FC236}">
                <a16:creationId xmlns:a16="http://schemas.microsoft.com/office/drawing/2014/main" id="{189D7DEC-1162-4824-970E-BA6A0A8EA5FB}"/>
              </a:ext>
            </a:extLst>
          </p:cNvPr>
          <p:cNvSpPr txBox="1"/>
          <p:nvPr/>
        </p:nvSpPr>
        <p:spPr>
          <a:xfrm>
            <a:off x="261763" y="1425421"/>
            <a:ext cx="4673311" cy="4524315"/>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specVersion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'2.5'</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fiorilikeapp</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application</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customMiddleware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fiori-tools-proxy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ignoreCertError</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backend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/sap</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http://&lt;hostname&gt;:&lt;port&gt;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ui5</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/test-resources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https://ui5.sap.com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a:t>
            </a:r>
            <a:r>
              <a:rPr lang="en-US" sz="1200" b="0" dirty="0" err="1">
                <a:solidFill>
                  <a:srgbClr val="CE9178"/>
                </a:solidFill>
                <a:effectLst/>
                <a:latin typeface="Consolas" panose="020B0609020204030204" pitchFamily="49" charset="0"/>
              </a:rPr>
              <a:t>appreload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35729</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webapp</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417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ui5-local.yaml configuration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run and access the OData service in application in a local environment we also need a ui5-local.yaml file. The structure of ui5-local.yaml file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EA637ED-F1C9-4B14-94F7-9415E8585F33}"/>
              </a:ext>
            </a:extLst>
          </p:cNvPr>
          <p:cNvSpPr txBox="1"/>
          <p:nvPr/>
        </p:nvSpPr>
        <p:spPr>
          <a:xfrm>
            <a:off x="261764" y="1381457"/>
            <a:ext cx="6094324" cy="5509200"/>
          </a:xfrm>
          <a:prstGeom prst="rect">
            <a:avLst/>
          </a:prstGeom>
          <a:noFill/>
        </p:spPr>
        <p:txBody>
          <a:bodyPr wrap="square">
            <a:spAutoFit/>
          </a:bodyPr>
          <a:lstStyle/>
          <a:p>
            <a:r>
              <a:rPr lang="en-US" sz="1100" b="0" dirty="0">
                <a:solidFill>
                  <a:srgbClr val="569CD6"/>
                </a:solidFill>
                <a:effectLst/>
                <a:latin typeface="Consolas" panose="020B0609020204030204" pitchFamily="49" charset="0"/>
              </a:rPr>
              <a:t>specVersion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'2.4'</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metadata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'project1'</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type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application</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framework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SAPUI5</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'1.97.1'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libraries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sap.f</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sap.suite.ui.generic.template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sap.ui.comp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sap.ui.core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sap.ui.generic.app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sap.ui.table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sap.ushell</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themelib_sap_fiori_3</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server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customMiddleware</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fiori-tools-proxy</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ignoreCertError</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false</a:t>
            </a:r>
            <a:r>
              <a:rPr lang="en-US" sz="1100" b="0" dirty="0">
                <a:solidFill>
                  <a:srgbClr val="D4D4D4"/>
                </a:solidFill>
                <a:effectLst/>
                <a:latin typeface="Consolas" panose="020B0609020204030204" pitchFamily="49" charset="0"/>
              </a:rPr>
              <a:t> </a:t>
            </a:r>
            <a:r>
              <a:rPr lang="en-US" sz="1100" b="0" dirty="0">
                <a:solidFill>
                  <a:srgbClr val="6A9955"/>
                </a:solidFill>
                <a:effectLst/>
                <a:latin typeface="Consolas" panose="020B0609020204030204" pitchFamily="49" charset="0"/>
              </a:rPr>
              <a:t># If set to true, certificate errors will be ignored. E.g. self-signed certificates will be accepted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backend</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url</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http://103.207.171.202:8021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a:t>
            </a:r>
            <a:r>
              <a:rPr lang="en-US" sz="1100" b="0" dirty="0" err="1">
                <a:solidFill>
                  <a:srgbClr val="CE9178"/>
                </a:solidFill>
                <a:effectLst/>
                <a:latin typeface="Consolas" panose="020B0609020204030204" pitchFamily="49" charset="0"/>
              </a:rPr>
              <a:t>appreload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35729</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webapp</a:t>
            </a:r>
            <a:endParaRPr lang="en-US" sz="1100"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55298-1DEA-4AD9-9157-8AE5191C3911}"/>
              </a:ext>
            </a:extLst>
          </p:cNvPr>
          <p:cNvPicPr>
            <a:picLocks noChangeAspect="1"/>
          </p:cNvPicPr>
          <p:nvPr/>
        </p:nvPicPr>
        <p:blipFill>
          <a:blip r:embed="rId3"/>
          <a:stretch>
            <a:fillRect/>
          </a:stretch>
        </p:blipFill>
        <p:spPr>
          <a:xfrm>
            <a:off x="6489803" y="1301070"/>
            <a:ext cx="4890875" cy="5132608"/>
          </a:xfrm>
          <a:prstGeom prst="rect">
            <a:avLst/>
          </a:prstGeom>
        </p:spPr>
      </p:pic>
    </p:spTree>
    <p:extLst>
      <p:ext uri="{BB962C8B-B14F-4D97-AF65-F5344CB8AC3E}">
        <p14:creationId xmlns:p14="http://schemas.microsoft.com/office/powerpoint/2010/main" val="366617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16944</TotalTime>
  <Words>1145</Words>
  <Application>Microsoft Office PowerPoint</Application>
  <PresentationFormat>Widescreen</PresentationFormat>
  <Paragraphs>159</Paragraphs>
  <Slides>15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1121</cp:revision>
  <dcterms:created xsi:type="dcterms:W3CDTF">2016-07-10T03:33:26Z</dcterms:created>
  <dcterms:modified xsi:type="dcterms:W3CDTF">2021-12-29T09:36:42Z</dcterms:modified>
</cp:coreProperties>
</file>